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0" r:id="rId6"/>
    <p:sldId id="261" r:id="rId7"/>
    <p:sldId id="263" r:id="rId8"/>
    <p:sldId id="264" r:id="rId9"/>
  </p:sldIdLst>
  <p:sldSz cx="9144000" cy="6858000" type="screen4x3"/>
  <p:notesSz cx="7010400" cy="9236075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B6C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 mitjà 2 - èmfasi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a-ES" smtClean="0"/>
              <a:t>Feu clic aquí per editar l'estil de subtítols del patró.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975522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175194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108815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766613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86151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389165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Contenidor de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6" name="Contenidor de conting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7" name="Contenidor de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8" name="Contenidor de peu de pà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9" name="Conteni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284640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361512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3" name="Contenidor de peu de pà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37682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24718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'imatg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 smtClean="0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786744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937E9-B0C8-43B9-BA66-48ED7CD89929}" type="datetimeFigureOut">
              <a:rPr lang="ca-ES" smtClean="0"/>
              <a:t>16/5/2019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FDBBF-886B-4571-B92B-F30FC8B77938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870825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euschoolequity.org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395536" y="2348880"/>
            <a:ext cx="8550696" cy="965969"/>
          </a:xfrm>
        </p:spPr>
        <p:txBody>
          <a:bodyPr>
            <a:normAutofit fontScale="90000"/>
          </a:bodyPr>
          <a:lstStyle/>
          <a:p>
            <a:r>
              <a:rPr lang="ro-RO" sz="2700" b="1" dirty="0" smtClean="0">
                <a:solidFill>
                  <a:srgbClr val="0B6C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o-RO" sz="2700" b="1" dirty="0" smtClean="0">
                <a:solidFill>
                  <a:srgbClr val="0B6CC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a-ES" sz="2700" b="1" dirty="0" smtClean="0">
                <a:solidFill>
                  <a:srgbClr val="0B6C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S.O.S: Supporting Opportunity in School</a:t>
            </a:r>
            <a:br>
              <a:rPr lang="ca-ES" sz="2700" b="1" dirty="0" smtClean="0">
                <a:solidFill>
                  <a:srgbClr val="0B6CC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a-ES" sz="2700" b="1" i="1" dirty="0" smtClean="0">
                <a:solidFill>
                  <a:srgbClr val="0B6C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(Promoting Educational Equity)</a:t>
            </a:r>
            <a:r>
              <a:rPr lang="ro-RO" sz="2700" b="1" i="1" dirty="0" smtClean="0">
                <a:solidFill>
                  <a:srgbClr val="0B6C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o-RO" sz="2700" b="1" i="1" dirty="0" smtClean="0">
                <a:solidFill>
                  <a:srgbClr val="0B6CC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3100" b="1" dirty="0">
                <a:solidFill>
                  <a:srgbClr val="0070C0"/>
                </a:solidFill>
              </a:rPr>
              <a:t>Sprijinirea șanselor în școală </a:t>
            </a:r>
            <a:r>
              <a:rPr lang="ro-RO" sz="3100" b="1" dirty="0" smtClean="0">
                <a:solidFill>
                  <a:srgbClr val="0070C0"/>
                </a:solidFill>
              </a:rPr>
              <a:t/>
            </a:r>
            <a:br>
              <a:rPr lang="ro-RO" sz="3100" b="1" dirty="0" smtClean="0">
                <a:solidFill>
                  <a:srgbClr val="0070C0"/>
                </a:solidFill>
              </a:rPr>
            </a:br>
            <a:r>
              <a:rPr lang="ro-RO" sz="3100" b="1" dirty="0" smtClean="0">
                <a:solidFill>
                  <a:srgbClr val="0070C0"/>
                </a:solidFill>
              </a:rPr>
              <a:t>(</a:t>
            </a:r>
            <a:r>
              <a:rPr lang="ro-RO" sz="3100" b="1" dirty="0">
                <a:solidFill>
                  <a:srgbClr val="0070C0"/>
                </a:solidFill>
              </a:rPr>
              <a:t>P</a:t>
            </a:r>
            <a:r>
              <a:rPr lang="ro-RO" sz="3100" b="1" dirty="0" smtClean="0">
                <a:solidFill>
                  <a:srgbClr val="0070C0"/>
                </a:solidFill>
              </a:rPr>
              <a:t>romovarea </a:t>
            </a:r>
            <a:r>
              <a:rPr lang="ro-RO" sz="3100" b="1" dirty="0">
                <a:solidFill>
                  <a:srgbClr val="0070C0"/>
                </a:solidFill>
              </a:rPr>
              <a:t>echității educaționale)</a:t>
            </a:r>
            <a:endParaRPr lang="ca-ES" sz="31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QuadreDeText 4"/>
          <p:cNvSpPr txBox="1"/>
          <p:nvPr/>
        </p:nvSpPr>
        <p:spPr>
          <a:xfrm>
            <a:off x="506286" y="4704914"/>
            <a:ext cx="8316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Priorit</a:t>
            </a:r>
            <a:r>
              <a:rPr lang="ro-RO" b="1" dirty="0" smtClean="0">
                <a:latin typeface="Arial" panose="020B0604020202020204" pitchFamily="34" charset="0"/>
                <a:cs typeface="Arial" panose="020B0604020202020204" pitchFamily="34" charset="0"/>
              </a:rPr>
              <a:t>ăți</a:t>
            </a:r>
            <a:r>
              <a:rPr lang="ca-ES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ca-ES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o-RO" dirty="0" smtClean="0"/>
              <a:t>Incluziune socială</a:t>
            </a:r>
            <a:r>
              <a:rPr lang="ro-RO" dirty="0"/>
              <a:t/>
            </a:r>
            <a:br>
              <a:rPr lang="ro-RO" dirty="0"/>
            </a:br>
            <a:r>
              <a:rPr lang="ro-RO" dirty="0"/>
              <a:t>- S</a:t>
            </a:r>
            <a:r>
              <a:rPr lang="ro-RO" dirty="0" smtClean="0"/>
              <a:t>prijinirea unităților de învățământ în </a:t>
            </a:r>
            <a:r>
              <a:rPr lang="ro-RO" dirty="0"/>
              <a:t>combaterea </a:t>
            </a:r>
            <a:r>
              <a:rPr lang="ro-RO" dirty="0" smtClean="0"/>
              <a:t>abandonului, a inegalității</a:t>
            </a:r>
            <a:r>
              <a:rPr lang="ro-RO" dirty="0"/>
              <a:t> </a:t>
            </a:r>
            <a:r>
              <a:rPr lang="ro-RO" dirty="0" smtClean="0"/>
              <a:t>și dezvoltarea  educației de calitate, </a:t>
            </a:r>
            <a:r>
              <a:rPr lang="ro-RO" dirty="0"/>
              <a:t>care să permită </a:t>
            </a:r>
            <a:r>
              <a:rPr lang="ro-RO" dirty="0" smtClean="0"/>
              <a:t>succes școlar tuturor elevilor</a:t>
            </a:r>
            <a:endParaRPr lang="ca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QuadreDeText 5"/>
          <p:cNvSpPr txBox="1"/>
          <p:nvPr/>
        </p:nvSpPr>
        <p:spPr>
          <a:xfrm>
            <a:off x="879479" y="3781584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o-RO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Parteneriat strategic care sprijină inovarea</a:t>
            </a:r>
            <a:endParaRPr lang="ca-E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a-ES" i="1" dirty="0" smtClean="0">
                <a:latin typeface="Arial" panose="020B0604020202020204" pitchFamily="34" charset="0"/>
                <a:cs typeface="Arial" panose="020B0604020202020204" pitchFamily="34" charset="0"/>
              </a:rPr>
              <a:t>2017-1-ES01-KA201-037990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211" y="155156"/>
            <a:ext cx="884177" cy="865139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83433"/>
            <a:ext cx="988695" cy="988695"/>
          </a:xfrm>
          <a:prstGeom prst="rect">
            <a:avLst/>
          </a:prstGeom>
        </p:spPr>
      </p:pic>
      <p:pic>
        <p:nvPicPr>
          <p:cNvPr id="17" name="Imatg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13" y="1454595"/>
            <a:ext cx="1190625" cy="395605"/>
          </a:xfrm>
          <a:prstGeom prst="rect">
            <a:avLst/>
          </a:prstGeom>
        </p:spPr>
      </p:pic>
      <p:pic>
        <p:nvPicPr>
          <p:cNvPr id="18" name="Imatge 1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899" y="1389234"/>
            <a:ext cx="748665" cy="561975"/>
          </a:xfrm>
          <a:prstGeom prst="rect">
            <a:avLst/>
          </a:prstGeom>
        </p:spPr>
      </p:pic>
      <p:pic>
        <p:nvPicPr>
          <p:cNvPr id="19" name="Imatge 2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151" y="1453698"/>
            <a:ext cx="979805" cy="424180"/>
          </a:xfrm>
          <a:prstGeom prst="rect">
            <a:avLst/>
          </a:prstGeom>
        </p:spPr>
      </p:pic>
      <p:pic>
        <p:nvPicPr>
          <p:cNvPr id="20" name="Imatge 2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450" y="1389073"/>
            <a:ext cx="523875" cy="726440"/>
          </a:xfrm>
          <a:prstGeom prst="rect">
            <a:avLst/>
          </a:prstGeom>
        </p:spPr>
      </p:pic>
      <p:pic>
        <p:nvPicPr>
          <p:cNvPr id="21" name="Imatge 2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050" y="1296789"/>
            <a:ext cx="937895" cy="513715"/>
          </a:xfrm>
          <a:prstGeom prst="rect">
            <a:avLst/>
          </a:prstGeom>
        </p:spPr>
      </p:pic>
      <p:pic>
        <p:nvPicPr>
          <p:cNvPr id="22" name="Imatge 22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211" y="1369216"/>
            <a:ext cx="760095" cy="704850"/>
          </a:xfrm>
          <a:prstGeom prst="rect">
            <a:avLst/>
          </a:prstGeom>
        </p:spPr>
      </p:pic>
      <p:pic>
        <p:nvPicPr>
          <p:cNvPr id="23" name="Imatge 13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21" y="155156"/>
            <a:ext cx="1593275" cy="977321"/>
          </a:xfrm>
          <a:prstGeom prst="rect">
            <a:avLst/>
          </a:prstGeom>
        </p:spPr>
      </p:pic>
      <p:pic>
        <p:nvPicPr>
          <p:cNvPr id="24" name="Picture 23" descr="C:\Users\Utilizator\Desktop\index.pn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637" y="283433"/>
            <a:ext cx="1966595" cy="733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218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427168" cy="936104"/>
          </a:xfrm>
        </p:spPr>
        <p:txBody>
          <a:bodyPr>
            <a:normAutofit/>
          </a:bodyPr>
          <a:lstStyle/>
          <a:p>
            <a:pPr algn="l"/>
            <a:r>
              <a:rPr lang="ro-RO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Instituții partenere</a:t>
            </a:r>
            <a:endParaRPr lang="ca-E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 rot="21302461">
            <a:off x="1314184" y="1072627"/>
            <a:ext cx="6285003" cy="1872207"/>
          </a:xfrm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a-ES" sz="2800" b="1" dirty="0" smtClean="0"/>
              <a:t>SPA</a:t>
            </a:r>
            <a:r>
              <a:rPr lang="ro-RO" sz="2800" b="1" dirty="0" smtClean="0"/>
              <a:t>NIA</a:t>
            </a:r>
            <a:endParaRPr lang="ca-ES" sz="2800" b="1" dirty="0" smtClean="0"/>
          </a:p>
          <a:p>
            <a:pPr marL="0" indent="0">
              <a:buNone/>
            </a:pPr>
            <a:r>
              <a:rPr lang="ca-ES" sz="2000" dirty="0" smtClean="0">
                <a:sym typeface="Wingdings"/>
              </a:rPr>
              <a:t></a:t>
            </a:r>
            <a:r>
              <a:rPr lang="ro-RO" sz="2000" b="1" dirty="0" smtClean="0"/>
              <a:t>Ministerul Educației din Catalonia </a:t>
            </a:r>
            <a:r>
              <a:rPr lang="ca-ES" sz="2000" b="1" dirty="0" smtClean="0"/>
              <a:t>(Coord</a:t>
            </a:r>
            <a:r>
              <a:rPr lang="ro-RO" sz="2000" b="1" dirty="0" smtClean="0"/>
              <a:t>o</a:t>
            </a:r>
            <a:r>
              <a:rPr lang="ca-ES" sz="2000" b="1" dirty="0" smtClean="0"/>
              <a:t>nator)</a:t>
            </a:r>
          </a:p>
          <a:p>
            <a:pPr marL="0" indent="0">
              <a:buNone/>
            </a:pPr>
            <a:r>
              <a:rPr lang="ca-ES" sz="2000" dirty="0" smtClean="0">
                <a:sym typeface="Wingdings"/>
              </a:rPr>
              <a:t> </a:t>
            </a:r>
            <a:r>
              <a:rPr lang="ca-ES" sz="2000" dirty="0" smtClean="0"/>
              <a:t>Consell Superior d’Avaluació del Sistema Educatiu</a:t>
            </a:r>
          </a:p>
          <a:p>
            <a:pPr marL="0" indent="0">
              <a:buNone/>
            </a:pPr>
            <a:r>
              <a:rPr lang="ca-ES" sz="2000" dirty="0" smtClean="0">
                <a:sym typeface="Wingdings"/>
              </a:rPr>
              <a:t> Institut El </a:t>
            </a:r>
            <a:r>
              <a:rPr lang="ca-ES" sz="2000" dirty="0" err="1" smtClean="0">
                <a:sym typeface="Wingdings"/>
              </a:rPr>
              <a:t>Calamot</a:t>
            </a:r>
            <a:endParaRPr lang="ca-ES" sz="2000" dirty="0"/>
          </a:p>
        </p:txBody>
      </p:sp>
      <p:sp>
        <p:nvSpPr>
          <p:cNvPr id="4" name="Contenidor de contingut 2"/>
          <p:cNvSpPr txBox="1">
            <a:spLocks/>
          </p:cNvSpPr>
          <p:nvPr/>
        </p:nvSpPr>
        <p:spPr>
          <a:xfrm rot="219134">
            <a:off x="169853" y="3427655"/>
            <a:ext cx="3975332" cy="144016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a-ES" sz="2800" b="1" dirty="0" smtClean="0"/>
              <a:t>ITAL</a:t>
            </a:r>
            <a:r>
              <a:rPr lang="ro-RO" sz="2800" b="1" dirty="0" smtClean="0"/>
              <a:t>IA</a:t>
            </a:r>
            <a:endParaRPr lang="ca-ES" sz="2800" b="1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ca-ES" sz="2000" dirty="0" smtClean="0">
                <a:sym typeface="Wingdings"/>
              </a:rPr>
              <a:t></a:t>
            </a:r>
            <a:r>
              <a:rPr lang="ro-RO" sz="1800" dirty="0" smtClean="0">
                <a:sym typeface="Wingdings"/>
              </a:rPr>
              <a:t>Inspectoarul Școlar din regiunea Lombardia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ca-ES" sz="2000" dirty="0" smtClean="0">
                <a:sym typeface="Wingdings"/>
              </a:rPr>
              <a:t> Istituto Comprensivo Casati</a:t>
            </a:r>
            <a:endParaRPr lang="ca-ES" sz="2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ca-ES" sz="2000" dirty="0"/>
          </a:p>
        </p:txBody>
      </p:sp>
      <p:sp>
        <p:nvSpPr>
          <p:cNvPr id="5" name="Contenidor de contingut 2"/>
          <p:cNvSpPr txBox="1">
            <a:spLocks/>
          </p:cNvSpPr>
          <p:nvPr/>
        </p:nvSpPr>
        <p:spPr>
          <a:xfrm rot="155217">
            <a:off x="5364088" y="5416232"/>
            <a:ext cx="3168352" cy="108011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a-ES" sz="2800" b="1" dirty="0" smtClean="0"/>
              <a:t>BEL</a:t>
            </a:r>
            <a:r>
              <a:rPr lang="ro-RO" sz="2800" b="1" dirty="0" smtClean="0"/>
              <a:t>GIA</a:t>
            </a:r>
            <a:endParaRPr lang="ca-ES" sz="2800" b="1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ca-ES" sz="2000" dirty="0" smtClean="0">
                <a:sym typeface="Wingdings"/>
              </a:rPr>
              <a:t>GO! </a:t>
            </a:r>
            <a:r>
              <a:rPr lang="ca-ES" sz="2000" dirty="0" err="1" smtClean="0">
                <a:sym typeface="Wingdings"/>
              </a:rPr>
              <a:t>Scholengroep</a:t>
            </a:r>
            <a:r>
              <a:rPr lang="ca-ES" sz="2000" dirty="0" smtClean="0">
                <a:sym typeface="Wingdings"/>
              </a:rPr>
              <a:t> </a:t>
            </a:r>
            <a:r>
              <a:rPr lang="ca-ES" sz="2000" dirty="0" err="1" smtClean="0">
                <a:sym typeface="Wingdings"/>
              </a:rPr>
              <a:t>Brussel</a:t>
            </a:r>
            <a:endParaRPr lang="ca-ES" sz="2000" dirty="0" smtClean="0"/>
          </a:p>
        </p:txBody>
      </p:sp>
      <p:sp>
        <p:nvSpPr>
          <p:cNvPr id="6" name="Contenidor de contingut 2"/>
          <p:cNvSpPr txBox="1">
            <a:spLocks/>
          </p:cNvSpPr>
          <p:nvPr/>
        </p:nvSpPr>
        <p:spPr>
          <a:xfrm rot="21372383">
            <a:off x="454093" y="5371001"/>
            <a:ext cx="4279865" cy="108011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a-ES" sz="2800" b="1" dirty="0" smtClean="0"/>
              <a:t>UK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ca-ES" sz="2000" dirty="0" smtClean="0">
                <a:sym typeface="Wingdings"/>
              </a:rPr>
              <a:t></a:t>
            </a:r>
            <a:r>
              <a:rPr lang="ro-RO" sz="2000" dirty="0" smtClean="0">
                <a:sym typeface="Wingdings"/>
              </a:rPr>
              <a:t>Univeristatea </a:t>
            </a:r>
            <a:r>
              <a:rPr lang="ca-ES" sz="2000" dirty="0" smtClean="0">
                <a:sym typeface="Wingdings"/>
              </a:rPr>
              <a:t>Wales </a:t>
            </a:r>
            <a:r>
              <a:rPr lang="ro-RO" sz="2000" dirty="0" smtClean="0">
                <a:sym typeface="Wingdings"/>
              </a:rPr>
              <a:t>– Centrul de echitate în educație</a:t>
            </a:r>
            <a:endParaRPr lang="ca-ES" sz="2000" dirty="0" smtClean="0"/>
          </a:p>
        </p:txBody>
      </p:sp>
      <p:sp>
        <p:nvSpPr>
          <p:cNvPr id="7" name="Contenidor de contingut 2"/>
          <p:cNvSpPr txBox="1">
            <a:spLocks/>
          </p:cNvSpPr>
          <p:nvPr/>
        </p:nvSpPr>
        <p:spPr>
          <a:xfrm rot="21329869">
            <a:off x="4634013" y="3194439"/>
            <a:ext cx="4341063" cy="177281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a-ES" sz="2800" b="1" dirty="0" smtClean="0"/>
              <a:t>ROMANIA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ca-ES" sz="2000" dirty="0" smtClean="0">
                <a:sym typeface="Wingdings"/>
              </a:rPr>
              <a:t></a:t>
            </a:r>
            <a:r>
              <a:rPr lang="ro-RO" sz="1800" b="1" dirty="0" smtClean="0">
                <a:sym typeface="Wingdings"/>
              </a:rPr>
              <a:t>Universitatea „Lucian Blaga” Sibiu-Departamentul pentru Pregătirea Personalului Didactic (DPPD)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ca-ES" sz="2000" dirty="0" smtClean="0">
                <a:sym typeface="Wingdings"/>
              </a:rPr>
              <a:t></a:t>
            </a:r>
            <a:r>
              <a:rPr lang="ro-RO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/>
              </a:rPr>
              <a:t>Inspectoratul Școlar Județean </a:t>
            </a:r>
            <a:r>
              <a:rPr lang="ca-E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/>
              </a:rPr>
              <a:t>Sibiu</a:t>
            </a:r>
            <a:endParaRPr lang="ca-ES" sz="1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67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Connector recte 13"/>
          <p:cNvCxnSpPr/>
          <p:nvPr/>
        </p:nvCxnSpPr>
        <p:spPr>
          <a:xfrm>
            <a:off x="4680012" y="980855"/>
            <a:ext cx="0" cy="256128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Quadre de text 2"/>
          <p:cNvSpPr txBox="1">
            <a:spLocks noChangeArrowheads="1"/>
          </p:cNvSpPr>
          <p:nvPr/>
        </p:nvSpPr>
        <p:spPr bwMode="auto">
          <a:xfrm>
            <a:off x="827584" y="1340769"/>
            <a:ext cx="7704855" cy="100811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o-RO" sz="2800" b="1" dirty="0" smtClean="0">
                <a:latin typeface="Calibri"/>
                <a:ea typeface="Calibri"/>
                <a:cs typeface="Times New Roman"/>
              </a:rPr>
              <a:t>Dezvoltarea</a:t>
            </a:r>
            <a:r>
              <a:rPr lang="ro-RO" sz="2800" b="1" dirty="0" smtClean="0">
                <a:latin typeface="Calibri"/>
                <a:ea typeface="Calibri"/>
                <a:cs typeface="Times New Roman"/>
              </a:rPr>
              <a:t> managementului instituțional prin  evaluarea echității educaționale </a:t>
            </a:r>
            <a:r>
              <a:rPr lang="ro-RO" sz="2800" b="1" dirty="0" smtClean="0">
                <a:latin typeface="Calibri"/>
                <a:ea typeface="Calibri"/>
                <a:cs typeface="Times New Roman"/>
              </a:rPr>
              <a:t>în școală</a:t>
            </a:r>
            <a:endParaRPr lang="ro-RO" sz="2800" b="1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o-RO" sz="2800" b="1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ca-ES" sz="2800" b="1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Quadre de text 2"/>
          <p:cNvSpPr txBox="1">
            <a:spLocks noChangeArrowheads="1"/>
          </p:cNvSpPr>
          <p:nvPr/>
        </p:nvSpPr>
        <p:spPr bwMode="auto">
          <a:xfrm>
            <a:off x="230734" y="3812463"/>
            <a:ext cx="2051194" cy="188225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o-RO" sz="2000" dirty="0" smtClean="0">
                <a:effectLst/>
                <a:latin typeface="Calibri"/>
                <a:ea typeface="Calibri"/>
                <a:cs typeface="Times New Roman"/>
              </a:rPr>
              <a:t>Promovarea exemplelor  de bună practică privind echitatea în educație</a:t>
            </a:r>
            <a:endParaRPr lang="ca-ES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Quadre de text 2"/>
          <p:cNvSpPr txBox="1">
            <a:spLocks noChangeArrowheads="1"/>
          </p:cNvSpPr>
          <p:nvPr/>
        </p:nvSpPr>
        <p:spPr bwMode="auto">
          <a:xfrm>
            <a:off x="2555776" y="3778994"/>
            <a:ext cx="1979186" cy="188225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o-RO" sz="2000" dirty="0" smtClean="0">
                <a:effectLst/>
                <a:latin typeface="Calibri"/>
                <a:ea typeface="Calibri"/>
                <a:cs typeface="Times New Roman"/>
              </a:rPr>
              <a:t>Dezvoltarea cadrului general care evaluează echitatea în școală</a:t>
            </a:r>
            <a:r>
              <a:rPr lang="en-GB" sz="2000" dirty="0">
                <a:effectLst/>
                <a:latin typeface="Calibri"/>
                <a:ea typeface="Calibri"/>
                <a:cs typeface="Times New Roman"/>
              </a:rPr>
              <a:t> </a:t>
            </a:r>
            <a:endParaRPr lang="ca-ES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Quadre de text 3"/>
          <p:cNvSpPr txBox="1">
            <a:spLocks noChangeArrowheads="1"/>
          </p:cNvSpPr>
          <p:nvPr/>
        </p:nvSpPr>
        <p:spPr bwMode="auto">
          <a:xfrm>
            <a:off x="6876256" y="3775818"/>
            <a:ext cx="1980000" cy="282153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o-RO" sz="2000" dirty="0" smtClean="0">
                <a:latin typeface="Calibri"/>
                <a:ea typeface="Calibri"/>
                <a:cs typeface="Times New Roman"/>
              </a:rPr>
              <a:t>Conștientizarea și colaborarea  comunității educaționale pentru asigurarea echității în școală</a:t>
            </a:r>
            <a:endParaRPr lang="ro-RO" sz="2000" dirty="0" smtClean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Quadre de text 4"/>
          <p:cNvSpPr txBox="1">
            <a:spLocks noChangeArrowheads="1"/>
          </p:cNvSpPr>
          <p:nvPr/>
        </p:nvSpPr>
        <p:spPr bwMode="auto">
          <a:xfrm>
            <a:off x="4716016" y="3778994"/>
            <a:ext cx="1980000" cy="224229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o-RO" sz="2000" dirty="0">
                <a:latin typeface="Calibri"/>
                <a:ea typeface="Calibri"/>
                <a:cs typeface="Times New Roman"/>
              </a:rPr>
              <a:t>O</a:t>
            </a:r>
            <a:r>
              <a:rPr lang="ro-RO" sz="2000" dirty="0" smtClean="0">
                <a:effectLst/>
                <a:latin typeface="Calibri"/>
                <a:ea typeface="Calibri"/>
                <a:cs typeface="Times New Roman"/>
              </a:rPr>
              <a:t>ptimizarea managementului în asigurarea echității în educație</a:t>
            </a:r>
            <a:endParaRPr lang="ca-ES" sz="20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3" name="Connector recte 12"/>
          <p:cNvCxnSpPr/>
          <p:nvPr/>
        </p:nvCxnSpPr>
        <p:spPr>
          <a:xfrm flipV="1">
            <a:off x="1331640" y="3541504"/>
            <a:ext cx="6408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de fletxa recta 15"/>
          <p:cNvCxnSpPr/>
          <p:nvPr/>
        </p:nvCxnSpPr>
        <p:spPr>
          <a:xfrm>
            <a:off x="1331640" y="3542139"/>
            <a:ext cx="0" cy="2336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de fletxa recta 16"/>
          <p:cNvCxnSpPr/>
          <p:nvPr/>
        </p:nvCxnSpPr>
        <p:spPr>
          <a:xfrm>
            <a:off x="7740352" y="3554839"/>
            <a:ext cx="0" cy="2336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de fletxa recta 17"/>
          <p:cNvCxnSpPr/>
          <p:nvPr/>
        </p:nvCxnSpPr>
        <p:spPr>
          <a:xfrm>
            <a:off x="5724128" y="3556109"/>
            <a:ext cx="0" cy="2336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de fletxa recta 18"/>
          <p:cNvCxnSpPr/>
          <p:nvPr/>
        </p:nvCxnSpPr>
        <p:spPr>
          <a:xfrm>
            <a:off x="3563888" y="3556109"/>
            <a:ext cx="0" cy="23368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a-E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altLang="ca-E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QuadreDeText 22"/>
          <p:cNvSpPr txBox="1"/>
          <p:nvPr/>
        </p:nvSpPr>
        <p:spPr>
          <a:xfrm>
            <a:off x="2281928" y="396080"/>
            <a:ext cx="432048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3200" b="1" i="1" dirty="0" smtClean="0">
                <a:solidFill>
                  <a:srgbClr val="7030A0"/>
                </a:solidFill>
              </a:rPr>
              <a:t>Obiectivul general</a:t>
            </a:r>
            <a:endParaRPr lang="ca-ES" sz="3200" b="1" i="1" dirty="0">
              <a:solidFill>
                <a:srgbClr val="7030A0"/>
              </a:solidFill>
            </a:endParaRPr>
          </a:p>
        </p:txBody>
      </p:sp>
      <p:sp>
        <p:nvSpPr>
          <p:cNvPr id="24" name="Contenidor de contingut 2"/>
          <p:cNvSpPr>
            <a:spLocks noGrp="1"/>
          </p:cNvSpPr>
          <p:nvPr>
            <p:ph idx="1"/>
          </p:nvPr>
        </p:nvSpPr>
        <p:spPr>
          <a:xfrm>
            <a:off x="2842102" y="2492896"/>
            <a:ext cx="3760306" cy="64807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b="1" i="1" dirty="0" smtClean="0">
                <a:solidFill>
                  <a:srgbClr val="7030A0"/>
                </a:solidFill>
              </a:rPr>
              <a:t>Obiective specifice</a:t>
            </a:r>
            <a:endParaRPr lang="ca-ES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66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o-RO" b="1" dirty="0" smtClean="0">
                <a:solidFill>
                  <a:schemeClr val="accent2">
                    <a:lumMod val="75000"/>
                  </a:schemeClr>
                </a:solidFill>
              </a:rPr>
              <a:t>Produse intelectuale</a:t>
            </a:r>
            <a:endParaRPr lang="ca-E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QuadreDeText 3"/>
          <p:cNvSpPr txBox="1"/>
          <p:nvPr/>
        </p:nvSpPr>
        <p:spPr>
          <a:xfrm>
            <a:off x="899592" y="2823319"/>
            <a:ext cx="777686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o-RO" sz="2400" dirty="0" smtClean="0"/>
              <a:t> </a:t>
            </a:r>
            <a:r>
              <a:rPr lang="ro-RO" sz="2400" dirty="0" smtClean="0"/>
              <a:t>O3. </a:t>
            </a:r>
            <a:r>
              <a:rPr lang="en-US" sz="2400" dirty="0" err="1" smtClean="0"/>
              <a:t>Instrumente</a:t>
            </a:r>
            <a:r>
              <a:rPr lang="en-US" sz="2400" dirty="0" smtClean="0"/>
              <a:t> </a:t>
            </a:r>
            <a:r>
              <a:rPr lang="en-US" sz="2400" dirty="0" err="1"/>
              <a:t>digitale</a:t>
            </a:r>
            <a:r>
              <a:rPr lang="en-US" sz="2400" dirty="0"/>
              <a:t> </a:t>
            </a:r>
            <a:r>
              <a:rPr lang="en-US" sz="2400" dirty="0" err="1"/>
              <a:t>pentru</a:t>
            </a:r>
            <a:r>
              <a:rPr lang="en-US" sz="2400" dirty="0"/>
              <a:t> </a:t>
            </a:r>
            <a:r>
              <a:rPr lang="en-US" sz="2400" dirty="0" err="1"/>
              <a:t>evaluarea</a:t>
            </a:r>
            <a:r>
              <a:rPr lang="en-US" sz="2400" dirty="0"/>
              <a:t> </a:t>
            </a:r>
            <a:r>
              <a:rPr lang="en-US" sz="2400" dirty="0" err="1"/>
              <a:t>echită</a:t>
            </a:r>
            <a:r>
              <a:rPr lang="ro-RO" sz="2400" dirty="0"/>
              <a:t>ții în </a:t>
            </a:r>
            <a:r>
              <a:rPr lang="ro-RO" sz="2400" dirty="0" smtClean="0"/>
              <a:t>școală</a:t>
            </a:r>
            <a:endParaRPr lang="ca-ES" sz="2400" dirty="0"/>
          </a:p>
        </p:txBody>
      </p:sp>
      <p:sp>
        <p:nvSpPr>
          <p:cNvPr id="6" name="QuadreDeText 5"/>
          <p:cNvSpPr txBox="1"/>
          <p:nvPr/>
        </p:nvSpPr>
        <p:spPr>
          <a:xfrm>
            <a:off x="899592" y="5373215"/>
            <a:ext cx="777686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O5. Portal</a:t>
            </a:r>
            <a:r>
              <a:rPr lang="en-US" sz="2400" dirty="0" smtClean="0"/>
              <a:t> </a:t>
            </a:r>
            <a:r>
              <a:rPr lang="en-US" sz="2400" dirty="0"/>
              <a:t>cu </a:t>
            </a:r>
            <a:r>
              <a:rPr lang="ro-RO" sz="2400" dirty="0" smtClean="0"/>
              <a:t>35 de filme,  exemple </a:t>
            </a:r>
            <a:r>
              <a:rPr lang="en-US" sz="2400" dirty="0" smtClean="0"/>
              <a:t>bun</a:t>
            </a:r>
            <a:r>
              <a:rPr lang="ro-RO" sz="2400" dirty="0" smtClean="0"/>
              <a:t>ă</a:t>
            </a:r>
            <a:r>
              <a:rPr lang="en-US" sz="2400" dirty="0" smtClean="0"/>
              <a:t> </a:t>
            </a:r>
            <a:r>
              <a:rPr lang="en-US" sz="2400" dirty="0" err="1" smtClean="0"/>
              <a:t>practi</a:t>
            </a:r>
            <a:r>
              <a:rPr lang="ro-RO" sz="2400" dirty="0" smtClean="0"/>
              <a:t>că,</a:t>
            </a:r>
            <a:r>
              <a:rPr lang="en-US" sz="2400" dirty="0" smtClean="0"/>
              <a:t> </a:t>
            </a:r>
            <a:r>
              <a:rPr lang="ro-RO" sz="2400" dirty="0" smtClean="0"/>
              <a:t>pentru cele 6 dimensiuni ale echității</a:t>
            </a:r>
            <a:endParaRPr lang="ca-ES" sz="2400" dirty="0"/>
          </a:p>
        </p:txBody>
      </p:sp>
      <p:sp>
        <p:nvSpPr>
          <p:cNvPr id="7" name="QuadreDeText 6"/>
          <p:cNvSpPr txBox="1"/>
          <p:nvPr/>
        </p:nvSpPr>
        <p:spPr>
          <a:xfrm>
            <a:off x="899592" y="4119463"/>
            <a:ext cx="777686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O4. </a:t>
            </a:r>
            <a:r>
              <a:rPr lang="en-US" sz="2400" dirty="0" smtClean="0"/>
              <a:t>Curs </a:t>
            </a:r>
            <a:r>
              <a:rPr lang="en-US" sz="2400" dirty="0"/>
              <a:t>de </a:t>
            </a:r>
            <a:r>
              <a:rPr lang="en-US" sz="2400" dirty="0" err="1"/>
              <a:t>formare</a:t>
            </a:r>
            <a:r>
              <a:rPr lang="en-US" sz="2400" dirty="0"/>
              <a:t> </a:t>
            </a:r>
            <a:r>
              <a:rPr lang="ro-RO" sz="2400" dirty="0"/>
              <a:t>cu titlul </a:t>
            </a:r>
            <a:r>
              <a:rPr lang="ro-RO" sz="2400" i="1" dirty="0"/>
              <a:t>Promovarea echității în </a:t>
            </a:r>
            <a:r>
              <a:rPr lang="ro-RO" sz="2400" i="1" dirty="0" smtClean="0"/>
              <a:t>educație,</a:t>
            </a:r>
            <a:endParaRPr lang="ca-ES" sz="2400" i="1" dirty="0"/>
          </a:p>
          <a:p>
            <a:pPr algn="ctr"/>
            <a:r>
              <a:rPr lang="en-US" sz="2400" dirty="0" err="1" smtClean="0"/>
              <a:t>pentru</a:t>
            </a:r>
            <a:r>
              <a:rPr lang="en-US" sz="2400" dirty="0" smtClean="0"/>
              <a:t> </a:t>
            </a:r>
            <a:r>
              <a:rPr lang="en-US" sz="2400" dirty="0" err="1" smtClean="0"/>
              <a:t>directori</a:t>
            </a:r>
            <a:r>
              <a:rPr lang="ro-RO" sz="2400" dirty="0" smtClean="0"/>
              <a:t>/directori </a:t>
            </a:r>
            <a:r>
              <a:rPr lang="ro-RO" sz="2400" dirty="0" smtClean="0"/>
              <a:t>adjuncți/responsabili </a:t>
            </a:r>
            <a:r>
              <a:rPr lang="ro-RO" sz="2400" dirty="0" smtClean="0"/>
              <a:t>CEAC</a:t>
            </a:r>
            <a:endParaRPr lang="ca-ES" sz="2400" i="1" dirty="0"/>
          </a:p>
        </p:txBody>
      </p:sp>
      <p:sp>
        <p:nvSpPr>
          <p:cNvPr id="8" name="QuadreDeText 7"/>
          <p:cNvSpPr txBox="1"/>
          <p:nvPr/>
        </p:nvSpPr>
        <p:spPr>
          <a:xfrm>
            <a:off x="899592" y="1671191"/>
            <a:ext cx="777686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o-RO" sz="2400" dirty="0" smtClean="0"/>
              <a:t> </a:t>
            </a:r>
            <a:r>
              <a:rPr lang="ro-RO" sz="2400" dirty="0" smtClean="0"/>
              <a:t>O1. </a:t>
            </a:r>
            <a:r>
              <a:rPr lang="pt-BR" sz="2400" dirty="0" smtClean="0"/>
              <a:t>Cadrul </a:t>
            </a:r>
            <a:r>
              <a:rPr lang="ro-RO" sz="2400" dirty="0" smtClean="0"/>
              <a:t>general </a:t>
            </a:r>
            <a:r>
              <a:rPr lang="pt-BR" sz="2400" dirty="0" smtClean="0"/>
              <a:t>de </a:t>
            </a:r>
            <a:r>
              <a:rPr lang="pt-BR" sz="2400" dirty="0"/>
              <a:t>evaluare a </a:t>
            </a:r>
            <a:r>
              <a:rPr lang="pt-BR" sz="2400" dirty="0" smtClean="0"/>
              <a:t>echită</a:t>
            </a:r>
            <a:r>
              <a:rPr lang="ro-RO" sz="2400" dirty="0" smtClean="0"/>
              <a:t>ț</a:t>
            </a:r>
            <a:r>
              <a:rPr lang="pt-BR" sz="2400" dirty="0" smtClean="0"/>
              <a:t>ii </a:t>
            </a:r>
            <a:r>
              <a:rPr lang="pt-BR" sz="2400" dirty="0"/>
              <a:t>în </a:t>
            </a:r>
            <a:r>
              <a:rPr lang="pt-BR" sz="2400" dirty="0" smtClean="0"/>
              <a:t>educa</a:t>
            </a:r>
            <a:r>
              <a:rPr lang="ro-RO" sz="2400" dirty="0" smtClean="0"/>
              <a:t>ț</a:t>
            </a:r>
            <a:r>
              <a:rPr lang="pt-BR" sz="2400" dirty="0" smtClean="0"/>
              <a:t>ie</a:t>
            </a:r>
            <a:endParaRPr lang="ro-RO" sz="2400" dirty="0" smtClean="0"/>
          </a:p>
          <a:p>
            <a:pPr algn="just"/>
            <a:r>
              <a:rPr lang="ro-RO" sz="2400" dirty="0" smtClean="0"/>
              <a:t>  </a:t>
            </a:r>
            <a:r>
              <a:rPr lang="ro-RO" sz="2400" dirty="0" smtClean="0"/>
              <a:t>O2.Ghidul </a:t>
            </a:r>
            <a:r>
              <a:rPr lang="ro-RO" sz="2400" dirty="0" smtClean="0"/>
              <a:t>metodologic pentru evaluarea echității în </a:t>
            </a:r>
            <a:r>
              <a:rPr lang="ro-RO" sz="2400" dirty="0" smtClean="0"/>
              <a:t>școală</a:t>
            </a:r>
            <a:endParaRPr lang="ca-ES" sz="2400" dirty="0"/>
          </a:p>
        </p:txBody>
      </p:sp>
      <p:cxnSp>
        <p:nvCxnSpPr>
          <p:cNvPr id="10" name="Connector recte 9"/>
          <p:cNvCxnSpPr/>
          <p:nvPr/>
        </p:nvCxnSpPr>
        <p:spPr>
          <a:xfrm>
            <a:off x="611560" y="908720"/>
            <a:ext cx="0" cy="487999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recte 10"/>
          <p:cNvCxnSpPr>
            <a:endCxn id="8" idx="1"/>
          </p:cNvCxnSpPr>
          <p:nvPr/>
        </p:nvCxnSpPr>
        <p:spPr>
          <a:xfrm>
            <a:off x="611560" y="1902023"/>
            <a:ext cx="288032" cy="18466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recte 15"/>
          <p:cNvCxnSpPr/>
          <p:nvPr/>
        </p:nvCxnSpPr>
        <p:spPr>
          <a:xfrm>
            <a:off x="611560" y="5805263"/>
            <a:ext cx="288032" cy="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recte 17"/>
          <p:cNvCxnSpPr/>
          <p:nvPr/>
        </p:nvCxnSpPr>
        <p:spPr>
          <a:xfrm>
            <a:off x="611560" y="4365103"/>
            <a:ext cx="288032" cy="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recte 18"/>
          <p:cNvCxnSpPr/>
          <p:nvPr/>
        </p:nvCxnSpPr>
        <p:spPr>
          <a:xfrm>
            <a:off x="611560" y="3068959"/>
            <a:ext cx="288032" cy="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05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1"/>
          </a:solidFill>
        </p:spPr>
        <p:txBody>
          <a:bodyPr/>
          <a:lstStyle/>
          <a:p>
            <a:r>
              <a:rPr lang="ro-RO" b="1" dirty="0" smtClean="0"/>
              <a:t>Întâlniri transnaționale</a:t>
            </a:r>
            <a:endParaRPr lang="ca-ES" b="1" dirty="0"/>
          </a:p>
        </p:txBody>
      </p:sp>
      <p:sp>
        <p:nvSpPr>
          <p:cNvPr id="4" name="QuadreDeText 3"/>
          <p:cNvSpPr txBox="1"/>
          <p:nvPr/>
        </p:nvSpPr>
        <p:spPr>
          <a:xfrm rot="21391140">
            <a:off x="815254" y="1205751"/>
            <a:ext cx="3534642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 smtClean="0"/>
              <a:t>Noiembrie </a:t>
            </a:r>
            <a:r>
              <a:rPr lang="ca-ES" sz="2000" b="1" dirty="0" smtClean="0"/>
              <a:t> 2017</a:t>
            </a:r>
            <a:r>
              <a:rPr lang="ro-RO" sz="2000" b="1" dirty="0" smtClean="0"/>
              <a:t> -</a:t>
            </a:r>
            <a:r>
              <a:rPr lang="ca-ES" sz="2000" b="1" dirty="0" smtClean="0"/>
              <a:t> </a:t>
            </a:r>
            <a:r>
              <a:rPr lang="ro-RO" sz="2000" b="1" dirty="0" smtClean="0"/>
              <a:t>MONZA</a:t>
            </a:r>
            <a:endParaRPr lang="ca-ES" sz="2000" b="1" dirty="0" smtClean="0"/>
          </a:p>
          <a:p>
            <a:pPr algn="ctr"/>
            <a:r>
              <a:rPr lang="ro-RO" sz="2000" i="1" dirty="0" smtClean="0">
                <a:solidFill>
                  <a:schemeClr val="accent6">
                    <a:lumMod val="50000"/>
                  </a:schemeClr>
                </a:solidFill>
              </a:rPr>
              <a:t>DIAGNOZE</a:t>
            </a:r>
            <a:endParaRPr lang="ca-ES" sz="2000" i="1" dirty="0" smtClean="0"/>
          </a:p>
          <a:p>
            <a:pPr algn="ctr"/>
            <a:r>
              <a:rPr lang="ca-ES" sz="2000" dirty="0" smtClean="0"/>
              <a:t>-</a:t>
            </a:r>
            <a:r>
              <a:rPr lang="ro-RO" sz="2000" dirty="0" smtClean="0"/>
              <a:t>Atribuire sarcini și responsabilități</a:t>
            </a:r>
            <a:endParaRPr lang="ca-ES" sz="2000" dirty="0" smtClean="0"/>
          </a:p>
          <a:p>
            <a:pPr algn="ctr"/>
            <a:r>
              <a:rPr lang="ca-ES" sz="2000" dirty="0" smtClean="0"/>
              <a:t>-</a:t>
            </a:r>
            <a:r>
              <a:rPr lang="ro-RO" sz="2000" dirty="0" smtClean="0"/>
              <a:t>Revizuire cadru teoretic privind echitatea în educație </a:t>
            </a:r>
            <a:endParaRPr lang="ca-ES" sz="2000" dirty="0" smtClean="0"/>
          </a:p>
          <a:p>
            <a:pPr algn="ctr"/>
            <a:r>
              <a:rPr lang="ca-ES" sz="2000" dirty="0" smtClean="0"/>
              <a:t>-</a:t>
            </a:r>
            <a:r>
              <a:rPr lang="ro-RO" sz="2000" dirty="0" smtClean="0"/>
              <a:t>Practici privind echitatea și evaluarea echității în țările partenere</a:t>
            </a:r>
            <a:endParaRPr lang="ca-ES" sz="2000" dirty="0"/>
          </a:p>
        </p:txBody>
      </p:sp>
      <p:sp>
        <p:nvSpPr>
          <p:cNvPr id="5" name="QuadreDeText 4"/>
          <p:cNvSpPr txBox="1"/>
          <p:nvPr/>
        </p:nvSpPr>
        <p:spPr>
          <a:xfrm rot="216010">
            <a:off x="4788024" y="1246558"/>
            <a:ext cx="3816424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a-ES" sz="2000" b="1" dirty="0" smtClean="0"/>
              <a:t>Ma</a:t>
            </a:r>
            <a:r>
              <a:rPr lang="ro-RO" sz="2000" b="1" dirty="0" smtClean="0"/>
              <a:t>i</a:t>
            </a:r>
            <a:r>
              <a:rPr lang="ca-ES" sz="2000" b="1" dirty="0" smtClean="0"/>
              <a:t> 2018</a:t>
            </a:r>
            <a:r>
              <a:rPr lang="ro-RO" sz="2000" b="1" dirty="0" smtClean="0"/>
              <a:t> -</a:t>
            </a:r>
            <a:r>
              <a:rPr lang="ca-ES" sz="2000" b="1" dirty="0" smtClean="0"/>
              <a:t> WALES</a:t>
            </a:r>
          </a:p>
          <a:p>
            <a:pPr algn="ctr"/>
            <a:r>
              <a:rPr lang="ro-RO" sz="2000" i="1" dirty="0" smtClean="0">
                <a:solidFill>
                  <a:schemeClr val="accent6">
                    <a:lumMod val="50000"/>
                  </a:schemeClr>
                </a:solidFill>
              </a:rPr>
              <a:t>DEZVOLTARE</a:t>
            </a:r>
            <a:r>
              <a:rPr lang="ca-ES" sz="2000" i="1" dirty="0" smtClean="0">
                <a:solidFill>
                  <a:schemeClr val="accent6">
                    <a:lumMod val="50000"/>
                  </a:schemeClr>
                </a:solidFill>
              </a:rPr>
              <a:t> I</a:t>
            </a:r>
          </a:p>
          <a:p>
            <a:pPr algn="ctr"/>
            <a:endParaRPr lang="ca-ES" sz="2000" i="1" dirty="0" smtClean="0"/>
          </a:p>
          <a:p>
            <a:pPr algn="ctr"/>
            <a:r>
              <a:rPr lang="ca-ES" sz="2000" dirty="0" smtClean="0"/>
              <a:t>-</a:t>
            </a:r>
            <a:r>
              <a:rPr lang="ro-RO" sz="2000" dirty="0" smtClean="0"/>
              <a:t>Dezvoltarea cursului de formare</a:t>
            </a:r>
            <a:endParaRPr lang="ca-ES" sz="2000" dirty="0" smtClean="0"/>
          </a:p>
          <a:p>
            <a:pPr algn="ctr"/>
            <a:r>
              <a:rPr lang="ca-ES" sz="2000" dirty="0" smtClean="0"/>
              <a:t>-</a:t>
            </a:r>
            <a:r>
              <a:rPr lang="ro-RO" sz="2000" dirty="0" smtClean="0"/>
              <a:t>Dezvoltarea cadrului general pentru evaluarea echității în educație</a:t>
            </a:r>
            <a:endParaRPr lang="ca-ES" sz="2000" dirty="0" smtClean="0"/>
          </a:p>
          <a:p>
            <a:pPr algn="just"/>
            <a:endParaRPr lang="ca-ES" sz="2000" dirty="0"/>
          </a:p>
        </p:txBody>
      </p:sp>
      <p:sp>
        <p:nvSpPr>
          <p:cNvPr id="6" name="QuadreDeText 5"/>
          <p:cNvSpPr txBox="1"/>
          <p:nvPr/>
        </p:nvSpPr>
        <p:spPr>
          <a:xfrm rot="157392">
            <a:off x="535149" y="4063572"/>
            <a:ext cx="3816424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 smtClean="0"/>
              <a:t>Noiembrie </a:t>
            </a:r>
            <a:r>
              <a:rPr lang="ca-ES" sz="2000" b="1" dirty="0" smtClean="0"/>
              <a:t> 2018</a:t>
            </a:r>
            <a:r>
              <a:rPr lang="ro-RO" sz="2000" b="1" dirty="0" smtClean="0"/>
              <a:t> -</a:t>
            </a:r>
            <a:r>
              <a:rPr lang="ca-ES" sz="2000" b="1" dirty="0" smtClean="0"/>
              <a:t> SIBIU</a:t>
            </a:r>
          </a:p>
          <a:p>
            <a:pPr algn="ctr"/>
            <a:r>
              <a:rPr lang="ro-RO" sz="2000" i="1" dirty="0" smtClean="0">
                <a:solidFill>
                  <a:schemeClr val="accent6">
                    <a:lumMod val="50000"/>
                  </a:schemeClr>
                </a:solidFill>
              </a:rPr>
              <a:t>DEZVOLTARE</a:t>
            </a:r>
            <a:r>
              <a:rPr lang="ca-ES" sz="2000" i="1" dirty="0" smtClean="0">
                <a:solidFill>
                  <a:schemeClr val="accent6">
                    <a:lumMod val="50000"/>
                  </a:schemeClr>
                </a:solidFill>
              </a:rPr>
              <a:t> II</a:t>
            </a:r>
          </a:p>
          <a:p>
            <a:pPr algn="ctr"/>
            <a:endParaRPr lang="ca-ES" sz="2000" i="1" dirty="0" smtClean="0"/>
          </a:p>
          <a:p>
            <a:pPr algn="ctr"/>
            <a:r>
              <a:rPr lang="ca-ES" sz="2000" dirty="0" smtClean="0"/>
              <a:t>-</a:t>
            </a:r>
            <a:r>
              <a:rPr lang="ro-RO" sz="2000" dirty="0" smtClean="0"/>
              <a:t>Dezvoltare de instrumente digitale</a:t>
            </a:r>
            <a:endParaRPr lang="ca-ES" sz="2000" dirty="0" smtClean="0"/>
          </a:p>
          <a:p>
            <a:pPr algn="just"/>
            <a:r>
              <a:rPr lang="ca-ES" sz="2000" dirty="0" smtClean="0"/>
              <a:t>-</a:t>
            </a:r>
            <a:r>
              <a:rPr lang="ro-RO" sz="2000" dirty="0" smtClean="0"/>
              <a:t>Dezvoltarea ghidului metodologic</a:t>
            </a:r>
            <a:endParaRPr lang="ca-ES" sz="2000" dirty="0" smtClean="0"/>
          </a:p>
          <a:p>
            <a:pPr algn="just"/>
            <a:r>
              <a:rPr lang="ca-ES" sz="2000" dirty="0" smtClean="0"/>
              <a:t>-</a:t>
            </a:r>
            <a:r>
              <a:rPr lang="ro-RO" sz="2000" dirty="0" smtClean="0"/>
              <a:t>Selectarea exemplelor de bună practică</a:t>
            </a:r>
            <a:endParaRPr lang="ca-ES" sz="2000" dirty="0"/>
          </a:p>
          <a:p>
            <a:pPr algn="just"/>
            <a:endParaRPr lang="ca-ES" sz="2000" dirty="0"/>
          </a:p>
        </p:txBody>
      </p:sp>
      <p:sp>
        <p:nvSpPr>
          <p:cNvPr id="7" name="QuadreDeText 6"/>
          <p:cNvSpPr txBox="1"/>
          <p:nvPr/>
        </p:nvSpPr>
        <p:spPr>
          <a:xfrm rot="21269264">
            <a:off x="4959118" y="3957275"/>
            <a:ext cx="3816424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a-ES" sz="2000" b="1" dirty="0" smtClean="0"/>
              <a:t>May 201</a:t>
            </a:r>
            <a:r>
              <a:rPr lang="ro-RO" sz="2000" b="1" dirty="0" smtClean="0"/>
              <a:t>9</a:t>
            </a:r>
            <a:r>
              <a:rPr lang="ro-RO" sz="2000" b="1" dirty="0"/>
              <a:t> </a:t>
            </a:r>
            <a:r>
              <a:rPr lang="ro-RO" sz="2000" b="1" dirty="0" smtClean="0"/>
              <a:t>- </a:t>
            </a:r>
            <a:r>
              <a:rPr lang="ca-ES" sz="2000" b="1" dirty="0" smtClean="0"/>
              <a:t> BRUSSELS</a:t>
            </a:r>
          </a:p>
          <a:p>
            <a:pPr algn="ctr"/>
            <a:r>
              <a:rPr lang="ro-RO" sz="2000" i="1" dirty="0" smtClean="0">
                <a:solidFill>
                  <a:schemeClr val="accent6">
                    <a:lumMod val="50000"/>
                  </a:schemeClr>
                </a:solidFill>
              </a:rPr>
              <a:t>EVALUARE</a:t>
            </a:r>
            <a:endParaRPr lang="ca-ES" sz="20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ca-ES" sz="2000" i="1" dirty="0" smtClean="0"/>
          </a:p>
          <a:p>
            <a:pPr algn="ctr"/>
            <a:r>
              <a:rPr lang="ca-ES" sz="2000" dirty="0" smtClean="0"/>
              <a:t>-</a:t>
            </a:r>
            <a:r>
              <a:rPr lang="ro-RO" sz="2000" dirty="0" smtClean="0"/>
              <a:t>Aplicarea instrumentelor digitale</a:t>
            </a:r>
            <a:endParaRPr lang="ca-ES" sz="2000" dirty="0" smtClean="0"/>
          </a:p>
          <a:p>
            <a:pPr algn="ctr"/>
            <a:r>
              <a:rPr lang="ca-ES" sz="2000" dirty="0" smtClean="0"/>
              <a:t>-</a:t>
            </a:r>
            <a:r>
              <a:rPr lang="ro-RO" sz="2000" dirty="0" smtClean="0"/>
              <a:t>Evaluare proiect</a:t>
            </a:r>
            <a:endParaRPr lang="ca-ES" sz="2000" dirty="0" smtClean="0"/>
          </a:p>
          <a:p>
            <a:pPr algn="ctr"/>
            <a:r>
              <a:rPr lang="ca-ES" sz="2000" dirty="0" smtClean="0"/>
              <a:t>-</a:t>
            </a:r>
            <a:r>
              <a:rPr lang="ro-RO" sz="2000" dirty="0" smtClean="0"/>
              <a:t>Pregătirea evenimentului de multiplicare</a:t>
            </a:r>
            <a:endParaRPr lang="ca-ES" sz="2000" dirty="0" smtClean="0"/>
          </a:p>
          <a:p>
            <a:pPr algn="just"/>
            <a:endParaRPr lang="ca-ES" sz="2000" dirty="0"/>
          </a:p>
        </p:txBody>
      </p:sp>
    </p:spTree>
    <p:extLst>
      <p:ext uri="{BB962C8B-B14F-4D97-AF65-F5344CB8AC3E}">
        <p14:creationId xmlns:p14="http://schemas.microsoft.com/office/powerpoint/2010/main" val="399758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179512" y="524154"/>
            <a:ext cx="4114800" cy="63408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o-RO" sz="3200" b="1" dirty="0" smtClean="0">
                <a:solidFill>
                  <a:srgbClr val="00B0F0"/>
                </a:solidFill>
              </a:rPr>
              <a:t>Activitate de formare</a:t>
            </a:r>
            <a:endParaRPr lang="ca-ES" sz="3200" b="1" dirty="0">
              <a:solidFill>
                <a:srgbClr val="00B0F0"/>
              </a:solidFill>
            </a:endParaRPr>
          </a:p>
        </p:txBody>
      </p:sp>
      <p:sp>
        <p:nvSpPr>
          <p:cNvPr id="4" name="Títol 1"/>
          <p:cNvSpPr txBox="1">
            <a:spLocks/>
          </p:cNvSpPr>
          <p:nvPr/>
        </p:nvSpPr>
        <p:spPr>
          <a:xfrm rot="214512">
            <a:off x="4587767" y="2116519"/>
            <a:ext cx="4114800" cy="63408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200" b="1" dirty="0" smtClean="0"/>
              <a:t>Eveniment de multiplicare</a:t>
            </a:r>
            <a:endParaRPr lang="ca-ES" sz="3200" b="1" dirty="0"/>
          </a:p>
        </p:txBody>
      </p:sp>
      <p:sp>
        <p:nvSpPr>
          <p:cNvPr id="5" name="QuadreDeText 4"/>
          <p:cNvSpPr txBox="1"/>
          <p:nvPr/>
        </p:nvSpPr>
        <p:spPr>
          <a:xfrm>
            <a:off x="323528" y="1308620"/>
            <a:ext cx="3600400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b="1" dirty="0" smtClean="0">
                <a:solidFill>
                  <a:srgbClr val="00B0F0"/>
                </a:solidFill>
              </a:rPr>
              <a:t>Martie </a:t>
            </a:r>
            <a:r>
              <a:rPr lang="ca-ES" b="1" dirty="0" smtClean="0">
                <a:solidFill>
                  <a:srgbClr val="00B0F0"/>
                </a:solidFill>
              </a:rPr>
              <a:t> 2018. BARCELONA</a:t>
            </a:r>
          </a:p>
          <a:p>
            <a:pPr algn="ctr"/>
            <a:r>
              <a:rPr lang="ca-ES" dirty="0" smtClean="0">
                <a:solidFill>
                  <a:srgbClr val="00B0F0"/>
                </a:solidFill>
              </a:rPr>
              <a:t>5 </a:t>
            </a:r>
            <a:r>
              <a:rPr lang="ro-RO" dirty="0" smtClean="0">
                <a:solidFill>
                  <a:srgbClr val="00B0F0"/>
                </a:solidFill>
              </a:rPr>
              <a:t>zile</a:t>
            </a:r>
            <a:endParaRPr lang="ca-ES" dirty="0" smtClean="0">
              <a:solidFill>
                <a:srgbClr val="00B0F0"/>
              </a:solidFill>
            </a:endParaRPr>
          </a:p>
          <a:p>
            <a:pPr algn="ctr"/>
            <a:endParaRPr lang="ca-ES" dirty="0">
              <a:solidFill>
                <a:srgbClr val="00B0F0"/>
              </a:solidFill>
            </a:endParaRPr>
          </a:p>
          <a:p>
            <a:pPr algn="ctr"/>
            <a:endParaRPr lang="ca-ES" dirty="0">
              <a:solidFill>
                <a:srgbClr val="00B0F0"/>
              </a:solidFill>
            </a:endParaRPr>
          </a:p>
          <a:p>
            <a:pPr algn="ctr"/>
            <a:r>
              <a:rPr lang="ro-RO" b="1" dirty="0" smtClean="0">
                <a:solidFill>
                  <a:srgbClr val="00B0F0"/>
                </a:solidFill>
              </a:rPr>
              <a:t>Conținut</a:t>
            </a:r>
            <a:r>
              <a:rPr lang="ca-ES" b="1" dirty="0" smtClean="0">
                <a:solidFill>
                  <a:srgbClr val="00B0F0"/>
                </a:solidFill>
              </a:rPr>
              <a:t>:</a:t>
            </a:r>
          </a:p>
          <a:p>
            <a:pPr algn="ctr"/>
            <a:r>
              <a:rPr lang="ca-ES" dirty="0" smtClean="0">
                <a:solidFill>
                  <a:srgbClr val="00B0F0"/>
                </a:solidFill>
              </a:rPr>
              <a:t>-</a:t>
            </a:r>
            <a:r>
              <a:rPr lang="ro-RO" dirty="0">
                <a:solidFill>
                  <a:srgbClr val="00B0F0"/>
                </a:solidFill>
              </a:rPr>
              <a:t> d</a:t>
            </a:r>
            <a:r>
              <a:rPr lang="ro-RO" dirty="0" smtClean="0">
                <a:solidFill>
                  <a:srgbClr val="00B0F0"/>
                </a:solidFill>
              </a:rPr>
              <a:t>espre echitate educațională</a:t>
            </a:r>
            <a:endParaRPr lang="ca-ES" dirty="0" smtClean="0">
              <a:solidFill>
                <a:srgbClr val="00B0F0"/>
              </a:solidFill>
            </a:endParaRPr>
          </a:p>
          <a:p>
            <a:pPr algn="ctr"/>
            <a:r>
              <a:rPr lang="ca-ES" dirty="0" smtClean="0">
                <a:solidFill>
                  <a:srgbClr val="00B0F0"/>
                </a:solidFill>
              </a:rPr>
              <a:t>-</a:t>
            </a:r>
            <a:r>
              <a:rPr lang="ro-RO" dirty="0" smtClean="0">
                <a:solidFill>
                  <a:srgbClr val="00B0F0"/>
                </a:solidFill>
              </a:rPr>
              <a:t> indicatori</a:t>
            </a:r>
            <a:endParaRPr lang="ca-ES" dirty="0" smtClean="0">
              <a:solidFill>
                <a:srgbClr val="00B0F0"/>
              </a:solidFill>
            </a:endParaRPr>
          </a:p>
          <a:p>
            <a:pPr algn="ctr"/>
            <a:r>
              <a:rPr lang="ca-ES" dirty="0" smtClean="0">
                <a:solidFill>
                  <a:srgbClr val="00B0F0"/>
                </a:solidFill>
              </a:rPr>
              <a:t>-</a:t>
            </a:r>
            <a:r>
              <a:rPr lang="ro-RO" dirty="0" smtClean="0">
                <a:solidFill>
                  <a:srgbClr val="00B0F0"/>
                </a:solidFill>
              </a:rPr>
              <a:t>exemple de bună practică</a:t>
            </a:r>
            <a:endParaRPr lang="ca-ES" dirty="0" smtClean="0">
              <a:solidFill>
                <a:srgbClr val="00B0F0"/>
              </a:solidFill>
            </a:endParaRPr>
          </a:p>
          <a:p>
            <a:pPr algn="ctr"/>
            <a:endParaRPr lang="ca-ES" dirty="0" smtClean="0">
              <a:solidFill>
                <a:srgbClr val="00B0F0"/>
              </a:solidFill>
            </a:endParaRPr>
          </a:p>
        </p:txBody>
      </p:sp>
      <p:sp>
        <p:nvSpPr>
          <p:cNvPr id="6" name="QuadreDeText 5"/>
          <p:cNvSpPr txBox="1"/>
          <p:nvPr/>
        </p:nvSpPr>
        <p:spPr>
          <a:xfrm rot="201080">
            <a:off x="4355976" y="3626862"/>
            <a:ext cx="4392488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a-ES" b="1" dirty="0" smtClean="0"/>
              <a:t>May-</a:t>
            </a:r>
            <a:r>
              <a:rPr lang="ca-ES" b="1" dirty="0" err="1" smtClean="0"/>
              <a:t>June</a:t>
            </a:r>
            <a:r>
              <a:rPr lang="ca-ES" b="1" dirty="0" smtClean="0"/>
              <a:t> 2019</a:t>
            </a:r>
          </a:p>
          <a:p>
            <a:pPr algn="ctr"/>
            <a:endParaRPr lang="ca-ES" dirty="0"/>
          </a:p>
          <a:p>
            <a:pPr algn="ctr"/>
            <a:r>
              <a:rPr lang="ro-RO" dirty="0" smtClean="0"/>
              <a:t>Conferință</a:t>
            </a:r>
            <a:r>
              <a:rPr lang="ca-ES" dirty="0" smtClean="0"/>
              <a:t>:</a:t>
            </a:r>
          </a:p>
          <a:p>
            <a:pPr algn="ctr"/>
            <a:r>
              <a:rPr lang="ro-RO" dirty="0" smtClean="0"/>
              <a:t>Echitate în educație pentru directori, directori adjuncți,  părți interesate în domeniul educațional</a:t>
            </a:r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33477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uadreDeText 3"/>
          <p:cNvSpPr txBox="1"/>
          <p:nvPr/>
        </p:nvSpPr>
        <p:spPr>
          <a:xfrm>
            <a:off x="107503" y="1788902"/>
            <a:ext cx="8687207" cy="4924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o-RO" sz="2600" b="1" dirty="0" smtClean="0"/>
              <a:t>		Dezvoltarea practicilor privind echitatea</a:t>
            </a:r>
            <a:endParaRPr lang="ca-ES" sz="2600" b="1" dirty="0"/>
          </a:p>
        </p:txBody>
      </p:sp>
      <p:sp>
        <p:nvSpPr>
          <p:cNvPr id="5" name="QuadreDeText 4"/>
          <p:cNvSpPr txBox="1"/>
          <p:nvPr/>
        </p:nvSpPr>
        <p:spPr>
          <a:xfrm>
            <a:off x="2105472" y="1206891"/>
            <a:ext cx="49685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400" i="1" dirty="0" smtClean="0"/>
              <a:t>Impact </a:t>
            </a:r>
            <a:endParaRPr lang="ca-ES" sz="2400" i="1" dirty="0"/>
          </a:p>
        </p:txBody>
      </p:sp>
      <p:sp>
        <p:nvSpPr>
          <p:cNvPr id="6" name="QuadreDeText 5"/>
          <p:cNvSpPr txBox="1"/>
          <p:nvPr/>
        </p:nvSpPr>
        <p:spPr>
          <a:xfrm>
            <a:off x="2339752" y="2314773"/>
            <a:ext cx="489460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400" i="1" dirty="0" smtClean="0"/>
              <a:t>Rezultate așteptate</a:t>
            </a:r>
            <a:endParaRPr lang="ca-ES" sz="2400" i="1" dirty="0"/>
          </a:p>
        </p:txBody>
      </p:sp>
      <p:sp>
        <p:nvSpPr>
          <p:cNvPr id="7" name="QuadreDeText 6"/>
          <p:cNvSpPr txBox="1"/>
          <p:nvPr/>
        </p:nvSpPr>
        <p:spPr>
          <a:xfrm>
            <a:off x="729585" y="2832612"/>
            <a:ext cx="777933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000" dirty="0" smtClean="0"/>
              <a:t>Dezvoltarea unui curs on line pentru factori de decizie din educație în tematica proiectului </a:t>
            </a:r>
            <a:endParaRPr lang="ca-ES" sz="2000" dirty="0"/>
          </a:p>
        </p:txBody>
      </p:sp>
      <p:sp>
        <p:nvSpPr>
          <p:cNvPr id="8" name="QuadreDeText 7"/>
          <p:cNvSpPr txBox="1"/>
          <p:nvPr/>
        </p:nvSpPr>
        <p:spPr>
          <a:xfrm>
            <a:off x="683568" y="3625279"/>
            <a:ext cx="782535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000" dirty="0" smtClean="0"/>
              <a:t>Conștientizarea privind importanța evaluării echității în școală</a:t>
            </a:r>
            <a:endParaRPr lang="ca-ES" sz="2000" dirty="0"/>
          </a:p>
        </p:txBody>
      </p:sp>
      <p:sp>
        <p:nvSpPr>
          <p:cNvPr id="9" name="QuadreDeText 8"/>
          <p:cNvSpPr txBox="1"/>
          <p:nvPr/>
        </p:nvSpPr>
        <p:spPr>
          <a:xfrm>
            <a:off x="683568" y="4333165"/>
            <a:ext cx="788436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000" dirty="0" smtClean="0"/>
              <a:t>Oferirea de instrumente pentru unitățile de învățământ și autorități educaționale în evaluarea echității</a:t>
            </a:r>
            <a:endParaRPr lang="ca-ES" sz="2000" dirty="0"/>
          </a:p>
        </p:txBody>
      </p:sp>
      <p:sp>
        <p:nvSpPr>
          <p:cNvPr id="10" name="QuadreDeText 9"/>
          <p:cNvSpPr txBox="1"/>
          <p:nvPr/>
        </p:nvSpPr>
        <p:spPr>
          <a:xfrm>
            <a:off x="706701" y="5241394"/>
            <a:ext cx="788436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000" dirty="0" smtClean="0"/>
              <a:t>Monitorizarea asigurării echității în școli în țările participante</a:t>
            </a:r>
            <a:endParaRPr lang="ca-ES" sz="2000" dirty="0"/>
          </a:p>
        </p:txBody>
      </p:sp>
      <p:sp>
        <p:nvSpPr>
          <p:cNvPr id="11" name="QuadreDeText 10"/>
          <p:cNvSpPr txBox="1"/>
          <p:nvPr/>
        </p:nvSpPr>
        <p:spPr>
          <a:xfrm>
            <a:off x="729585" y="5817458"/>
            <a:ext cx="788436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o-RO" sz="2000" dirty="0" smtClean="0"/>
              <a:t>Dezvoltarea cunoștințelor și expertiză pentru personalul de conducere din învățământul preuniversitar privind echitatea în educație</a:t>
            </a:r>
            <a:endParaRPr lang="ca-ES" sz="2000" dirty="0"/>
          </a:p>
        </p:txBody>
      </p:sp>
    </p:spTree>
    <p:extLst>
      <p:ext uri="{BB962C8B-B14F-4D97-AF65-F5344CB8AC3E}">
        <p14:creationId xmlns:p14="http://schemas.microsoft.com/office/powerpoint/2010/main" val="122351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>SITE-UL PROIECTULUI</a:t>
            </a:r>
            <a:r>
              <a:rPr lang="ro-RO" dirty="0"/>
              <a:t/>
            </a:r>
            <a:br>
              <a:rPr lang="ro-RO" dirty="0"/>
            </a:br>
            <a:r>
              <a:rPr lang="ro-RO" dirty="0">
                <a:hlinkClick r:id="rId2"/>
              </a:rPr>
              <a:t>http://euschoolequity.org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33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399</Words>
  <Application>Microsoft Office PowerPoint</Application>
  <PresentationFormat>On-screen Show (4:3)</PresentationFormat>
  <Paragraphs>81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Tema de l'Office</vt:lpstr>
      <vt:lpstr> S.O.S: Supporting Opportunity in School (Promoting Educational Equity) Sprijinirea șanselor în școală  (Promovarea echității educaționale)</vt:lpstr>
      <vt:lpstr>Instituții partenere</vt:lpstr>
      <vt:lpstr>PowerPoint Presentation</vt:lpstr>
      <vt:lpstr>Produse intelectuale</vt:lpstr>
      <vt:lpstr>Întâlniri transnaționale</vt:lpstr>
      <vt:lpstr>Activitate de formare</vt:lpstr>
      <vt:lpstr>PowerPoint Presentation</vt:lpstr>
      <vt:lpstr> SITE-UL PROIECTULUI http://euschoolequity.org</vt:lpstr>
    </vt:vector>
  </TitlesOfParts>
  <Company>Departament d'Ensenyament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Pushing Educational Equity Forward</dc:title>
  <dc:creator>Jordi Serarols</dc:creator>
  <cp:lastModifiedBy>Utilizator</cp:lastModifiedBy>
  <cp:revision>45</cp:revision>
  <cp:lastPrinted>2019-05-16T13:13:17Z</cp:lastPrinted>
  <dcterms:created xsi:type="dcterms:W3CDTF">2017-02-03T07:46:23Z</dcterms:created>
  <dcterms:modified xsi:type="dcterms:W3CDTF">2019-05-16T13:14:05Z</dcterms:modified>
</cp:coreProperties>
</file>